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48" r:id="rId2"/>
    <p:sldMasterId id="2147483769" r:id="rId3"/>
    <p:sldMasterId id="2147483899" r:id="rId4"/>
    <p:sldMasterId id="2147484042" r:id="rId5"/>
    <p:sldMasterId id="2147484056" r:id="rId6"/>
    <p:sldMasterId id="2147484073" r:id="rId7"/>
  </p:sldMasterIdLst>
  <p:notesMasterIdLst>
    <p:notesMasterId r:id="rId20"/>
  </p:notesMasterIdLst>
  <p:sldIdLst>
    <p:sldId id="257" r:id="rId8"/>
    <p:sldId id="288" r:id="rId9"/>
    <p:sldId id="289" r:id="rId10"/>
    <p:sldId id="292" r:id="rId11"/>
    <p:sldId id="293" r:id="rId12"/>
    <p:sldId id="294" r:id="rId13"/>
    <p:sldId id="295" r:id="rId14"/>
    <p:sldId id="258" r:id="rId15"/>
    <p:sldId id="286" r:id="rId16"/>
    <p:sldId id="296" r:id="rId17"/>
    <p:sldId id="284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F4683-5C3C-43E5-888A-6BC32A2F2FA8}">
      <dsp:nvSpPr>
        <dsp:cNvPr id="0" name=""/>
        <dsp:cNvSpPr/>
      </dsp:nvSpPr>
      <dsp:spPr>
        <a:xfrm>
          <a:off x="0" y="361854"/>
          <a:ext cx="9748910" cy="163685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Π Ε Ρ Ι Ο Υ Σ Ι Α</a:t>
          </a:r>
          <a:endParaRPr lang="en-US" sz="4000" kern="1200" dirty="0"/>
        </a:p>
      </dsp:txBody>
      <dsp:txXfrm>
        <a:off x="0" y="361854"/>
        <a:ext cx="9748910" cy="1636858"/>
      </dsp:txXfrm>
    </dsp:sp>
    <dsp:sp modelId="{01A2EC0C-35B2-4110-9619-5C4902437B54}">
      <dsp:nvSpPr>
        <dsp:cNvPr id="0" name=""/>
        <dsp:cNvSpPr/>
      </dsp:nvSpPr>
      <dsp:spPr>
        <a:xfrm>
          <a:off x="0" y="1824501"/>
          <a:ext cx="4874455" cy="3106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l-GR" sz="2400" kern="1200" dirty="0" smtClean="0"/>
            <a:t>Οικονομικά αγαθά (αξίες)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Απαιτήσεις</a:t>
          </a:r>
          <a:endParaRPr lang="en-US" sz="2400" kern="1200" dirty="0"/>
        </a:p>
      </dsp:txBody>
      <dsp:txXfrm>
        <a:off x="0" y="1824501"/>
        <a:ext cx="4874455" cy="3106583"/>
      </dsp:txXfrm>
    </dsp:sp>
    <dsp:sp modelId="{2BF5E94B-5C04-4DDC-975D-1997EEF361B1}">
      <dsp:nvSpPr>
        <dsp:cNvPr id="0" name=""/>
        <dsp:cNvSpPr/>
      </dsp:nvSpPr>
      <dsp:spPr>
        <a:xfrm>
          <a:off x="4874455" y="1824501"/>
          <a:ext cx="4874455" cy="3106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r>
            <a:rPr lang="el-GR" sz="2400" kern="1200" dirty="0" smtClean="0"/>
            <a:t>Υποχρεώσεις προς τον φορέα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r>
            <a:rPr lang="el-GR" sz="2400" kern="1200" dirty="0" smtClean="0"/>
            <a:t>Υποχρεώσεις προς τους τρίτους</a:t>
          </a:r>
          <a:endParaRPr lang="en-US" sz="2400" kern="1200" dirty="0"/>
        </a:p>
      </dsp:txBody>
      <dsp:txXfrm>
        <a:off x="4874455" y="1824501"/>
        <a:ext cx="4874455" cy="3106583"/>
      </dsp:txXfrm>
    </dsp:sp>
    <dsp:sp modelId="{D961D288-AA2F-492E-9AB0-59D43C0FD2BB}">
      <dsp:nvSpPr>
        <dsp:cNvPr id="0" name=""/>
        <dsp:cNvSpPr/>
      </dsp:nvSpPr>
      <dsp:spPr>
        <a:xfrm>
          <a:off x="0" y="4625292"/>
          <a:ext cx="9748910" cy="34517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A344-5FA2-43F7-9D95-CA56C82B0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11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65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F9438-3EEF-4192-9815-F6F44770A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6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030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030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216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06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6417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162982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86734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7253003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8455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30137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856607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=""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38522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44511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289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07654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45886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095435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39184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4155114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38746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3122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60234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65340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36137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92612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4AAEB19-4B49-2801-9B15-7682CDF04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D23C3EC-28B3-4644-8BE5-3288734B4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187346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5568581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7232848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95043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39016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4883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2762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25737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E1BBEEFE-AE8A-8083-54B6-DBE9BC0E9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64FF31D-04D7-B1F4-53B1-AA4170602E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9F040EF-92FF-AEA1-BBA6-A4B739E1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CA59A84-C321-FDF9-555F-1FB322EB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8776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2872857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77294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8002350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6635813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8039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C6EC6AF9-CC07-5258-9160-8C639153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BC6DCCE-3025-75FB-9405-8D51DCD63D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516CCC3-736F-49AC-F079-9A090DAA8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3BF578A-ADDB-6713-E5AD-0FF27EDC2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582993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910050"/>
      </p:ext>
    </p:extLst>
  </p:cSld>
  <p:clrMapOvr>
    <a:masterClrMapping/>
  </p:clrMapOvr>
  <p:hf hdr="0" ftr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9195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B5BB9C8-B774-7D15-8251-AC8ED5B99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EBE262A-1515-660C-5ACF-699ADA35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9036745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=""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5948210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=""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17793059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7F89ECF-F048-57F5-57EF-0CAB335C28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=""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893807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CA47180-C126-D9FC-1291-43F1766DE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=""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31235874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="" xmlns:p14="http://schemas.microsoft.com/office/powerpoint/2010/main" val="1953679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3CF0EA4-D201-44E7-3558-D05CB4233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681E18B-2347-8DB6-2A7F-3EAC100A4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62963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583057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29/3/2026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="" xmlns:p14="http://schemas.microsoft.com/office/powerpoint/2010/main" val="38280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64037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724087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861094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10987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635613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5363606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29/3/2026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="" xmlns:p14="http://schemas.microsoft.com/office/powerpoint/2010/main" val="1485279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29/3/2026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="" xmlns:p14="http://schemas.microsoft.com/office/powerpoint/2010/main" val="1580060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6CBD635-4863-B127-5668-D2C7DA8CDE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1629720-DD91-8012-686D-AABA43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505171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622662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97809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98375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00272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42967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48128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26820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21609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1771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5470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="" xmlns:a16="http://schemas.microsoft.com/office/drawing/2014/main" id="{C4293765-78A6-5206-26C2-E8817B283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B4E351F-7451-86A3-5271-0D00B9EFA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A860223-A40E-30ED-6832-0825A930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0B6907E-F17B-783E-D454-DFC62D0977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6B12211-7E94-9534-6F2D-2AFD2EBE36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6580245-E985-EC3F-9385-D0F517F0C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75A82A3-E3DF-978F-4BD7-10E0F1075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EDC40AE-D1CB-7535-22E2-E6D910FB82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="" xmlns:p14="http://schemas.microsoft.com/office/powerpoint/2010/main" val="25858578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14474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29443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8481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85261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884169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36725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98854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73562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D0D36FE-2517-024E-B081-D0B2295EA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B3AD774-9783-18D4-7A22-0650BD37C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E49FCE-658C-FF5A-6405-3D10F1AC1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903C516-D418-5E3E-1E4E-1DF846433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7BF5B15-0E8A-A82C-6E9C-FCF3FBAAD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54B33CA-9490-C8E1-FE4F-06367AF29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586824F-3198-FE44-5A4A-70312048D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058CD71-6E97-B6A9-11B6-867ED408DE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E9FDAA6-BDE8-D6C3-17CD-F87BFB54F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020625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23037B3-8974-2599-9C16-662BA5948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752AE3-E97E-6381-3066-90B73D6C2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1FC1D47-D22E-C8B6-52EE-977FA326BC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=""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2230C97-C8C3-2142-5720-3E811CE1E6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="" xmlns:a16="http://schemas.microsoft.com/office/drawing/2014/main" id="{D9699E7E-EA95-258E-EE85-5B6712A5D9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57A2E3A-6DE5-8378-A089-49E8A2E29D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9EC672D3-D8F8-3D61-3C4C-5C95F5E26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538975B-8704-9783-3024-A904B1D272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=""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=""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D080AD5-EDF0-8614-3A6E-738026A99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7B311658-326E-8930-CE47-FD49EE7B39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pPr/>
              <a:t>March 29, 2026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7A713FDA-ABFC-FBE4-9C4A-3A90A22224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DD9208B-0FD2-A7E3-5202-0F18392AE4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04010E2-9C6F-C582-1E3A-F5D43D0FF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3D2B8AF-94DE-C211-EAE7-0971C111B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47A2AC-F284-077E-9A14-EB7D1DE62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0E91F1F-5151-2442-2B89-CE0AB1178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FBD82AC-3C5B-819E-E0FF-157D74B84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F299648-2E6E-FA0D-85E4-8884BE34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2533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CD08455-64EF-6D3F-F544-C7CBF0D57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23792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02057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36585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54332BD-3B0A-AAC1-7FB3-E6D50A1D4E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3397565"/>
      </p:ext>
    </p:extLst>
  </p:cSld>
  <p:clrMapOvr>
    <a:masterClrMapping/>
  </p:clrMapOvr>
  <p:hf hdr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2725486"/>
      </p:ext>
    </p:extLst>
  </p:cSld>
  <p:clrMapOvr>
    <a:masterClrMapping/>
  </p:clrMapOvr>
  <p:hf hdr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82DE3D-8384-2ED9-7C71-665F47AAD4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17849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9107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="" xmlns:a16="http://schemas.microsoft.com/office/drawing/2014/main" id="{E6D9E92F-86F7-70EE-6794-AB1238672D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=""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8661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5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00B3A65-BB60-F2B4-4CF4-19A7C53F1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F1DB8D5-B954-BFC9-C8D8-F0491CCBE2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507D69F-27D7-2C68-A17D-3F1399C8B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1198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925002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=""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15690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241206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03809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7922075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75271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493799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02817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97285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9527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C45A11E-9896-BD8B-8CC6-A79C124D8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386022B-53D6-6CE0-2093-873FC64A5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BD4BD8F-684C-A145-3376-9E69B0E5B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E7C1DA9-2A25-EE21-085B-8857DC1AD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F236BB3-E567-A8A9-5EC2-BCEF79CFC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4A87C9F-C765-C63C-951E-70721DDAC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4425665-0C9C-3899-9DB9-ED05D91E26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68269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65437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17236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18097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732268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304524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73432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2811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23224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7B0096CA-75D7-CA25-573B-355156CF41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49C8ABD-000F-7A94-A7B0-9589F4FEFD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DC3A554-E5A9-B3CB-913D-45DBFBA79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E3A8DF3-F55A-2494-C55D-8FB94BBC6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9DC86E-6F8A-B036-5CB2-AA8A79837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B9E0C03-C633-9356-4E28-678BAB7AE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0C8A4F7-6C4C-719B-298F-3B81223D1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E7E5D8B-D6BC-19AE-C0C9-249A556170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26319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972513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52DDDF4-404D-D47E-DF36-45AD969EF6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1402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537E67D-6FAD-0A99-C787-882ED71E23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9373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146922C-B449-F6B9-ADBA-E2C367CDC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DFD8E85-05F5-BAC6-422E-E268C4862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CC37573-F5E7-3B70-12CF-C28516681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=""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1339947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261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6609836"/>
      </p:ext>
    </p:extLst>
  </p:cSld>
  <p:clrMapOvr>
    <a:masterClrMapping/>
  </p:clrMapOvr>
  <p:hf hdr="0" ft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083614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730053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37831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=""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=""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6546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37FE2A9-21DD-FB38-F9C9-5420B56B7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89CBFB52-CE70-A084-2784-8ADA5CBB05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75720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6551262"/>
      </p:ext>
    </p:extLst>
  </p:cSld>
  <p:clrMapOvr>
    <a:masterClrMapping/>
  </p:clrMapOvr>
  <p:hf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077020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999372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546488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71573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23911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879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8869072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691923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766910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141285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45040DA2-B75D-1B49-51F9-967501F7F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876" y="887638"/>
            <a:ext cx="10202248" cy="5094496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93BDAB-CB06-403B-00FD-9D1C2812A2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FB1FDB-9C8A-890A-5051-8D49E105FD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1">
            <a:extLst>
              <a:ext uri="{FF2B5EF4-FFF2-40B4-BE49-F238E27FC236}">
                <a16:creationId xmlns="" xmlns:a16="http://schemas.microsoft.com/office/drawing/2014/main" id="{46056E81-9CB5-42E9-6689-B711F575C8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V="1">
            <a:off x="8981493" y="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2">
            <a:extLst>
              <a:ext uri="{FF2B5EF4-FFF2-40B4-BE49-F238E27FC236}">
                <a16:creationId xmlns="" xmlns:a16="http://schemas.microsoft.com/office/drawing/2014/main" id="{3D075254-6FC4-6738-BBBE-1BACB99E4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2975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BA2562-20F9-9DC8-81EB-6ED26B24D7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5983099"/>
            <a:ext cx="12192000" cy="873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25">
            <a:extLst>
              <a:ext uri="{FF2B5EF4-FFF2-40B4-BE49-F238E27FC236}">
                <a16:creationId xmlns="" xmlns:a16="http://schemas.microsoft.com/office/drawing/2014/main" id="{369E878B-C75C-98DC-B694-2C40507C49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991644" y="3657675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27">
            <a:extLst>
              <a:ext uri="{FF2B5EF4-FFF2-40B4-BE49-F238E27FC236}">
                <a16:creationId xmlns="" xmlns:a16="http://schemas.microsoft.com/office/drawing/2014/main" id="{DC03A063-67E0-718E-206C-6C807C2002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5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30">
            <a:extLst>
              <a:ext uri="{FF2B5EF4-FFF2-40B4-BE49-F238E27FC236}">
                <a16:creationId xmlns="" xmlns:a16="http://schemas.microsoft.com/office/drawing/2014/main" id="{6D86FEEF-2721-A616-B636-7C6F8B1B5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-433923" y="554625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="" xmlns:a16="http://schemas.microsoft.com/office/drawing/2014/main" id="{4AC20A76-77DC-62F7-C0E5-66C03853B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1478396"/>
            <a:ext cx="3710355" cy="344529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="" xmlns:a16="http://schemas.microsoft.com/office/drawing/2014/main" id="{CF99A149-DEF4-9E0F-D0DE-E859DB6CA53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60465" y="1477963"/>
            <a:ext cx="5536135" cy="3446462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861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9">
            <a:extLst>
              <a:ext uri="{FF2B5EF4-FFF2-40B4-BE49-F238E27FC236}">
                <a16:creationId xmlns="" xmlns:a16="http://schemas.microsoft.com/office/drawing/2014/main" id="{A18D9F31-445F-F144-A393-66C1BDE808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V="1">
            <a:off x="4570022" y="3390898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4">
            <a:extLst>
              <a:ext uri="{FF2B5EF4-FFF2-40B4-BE49-F238E27FC236}">
                <a16:creationId xmlns="" xmlns:a16="http://schemas.microsoft.com/office/drawing/2014/main" id="{24F2F994-08EA-D901-82B7-02E175B2FF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863EE949-1BE5-CFA7-69CC-5235FFE07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1415562"/>
            <a:ext cx="5750171" cy="400929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="" xmlns:a16="http://schemas.microsoft.com/office/drawing/2014/main" id="{A2B2C17F-12DD-A683-5602-F16A1C9647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7908" y="1"/>
            <a:ext cx="4314092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1463040" tIns="822960" rIns="146304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7601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C179D789-F69C-8306-0C19-DF73E6916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6415" y="360485"/>
            <a:ext cx="5032725" cy="328420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A2003524-9DE3-1117-2E91-80A1CB96DE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08475" cy="6858000"/>
          </a:xfrm>
          <a:custGeom>
            <a:avLst/>
            <a:gdLst>
              <a:gd name="connsiteX0" fmla="*/ 0 w 4308475"/>
              <a:gd name="connsiteY0" fmla="*/ 0 h 6858000"/>
              <a:gd name="connsiteX1" fmla="*/ 4308475 w 4308475"/>
              <a:gd name="connsiteY1" fmla="*/ 0 h 6858000"/>
              <a:gd name="connsiteX2" fmla="*/ 4308475 w 4308475"/>
              <a:gd name="connsiteY2" fmla="*/ 3390898 h 6858000"/>
              <a:gd name="connsiteX3" fmla="*/ 4307536 w 4308475"/>
              <a:gd name="connsiteY3" fmla="*/ 3390898 h 6858000"/>
              <a:gd name="connsiteX4" fmla="*/ 4290702 w 4308475"/>
              <a:gd name="connsiteY4" fmla="*/ 3724279 h 6858000"/>
              <a:gd name="connsiteX5" fmla="*/ 1146183 w 4308475"/>
              <a:gd name="connsiteY5" fmla="*/ 6848898 h 6858000"/>
              <a:gd name="connsiteX6" fmla="*/ 953984 w 4308475"/>
              <a:gd name="connsiteY6" fmla="*/ 6857998 h 6858000"/>
              <a:gd name="connsiteX7" fmla="*/ 4308475 w 4308475"/>
              <a:gd name="connsiteY7" fmla="*/ 6857998 h 6858000"/>
              <a:gd name="connsiteX8" fmla="*/ 4308475 w 4308475"/>
              <a:gd name="connsiteY8" fmla="*/ 6858000 h 6858000"/>
              <a:gd name="connsiteX9" fmla="*/ 0 w 430847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8475" h="6858000">
                <a:moveTo>
                  <a:pt x="0" y="0"/>
                </a:moveTo>
                <a:lnTo>
                  <a:pt x="4308475" y="0"/>
                </a:lnTo>
                <a:lnTo>
                  <a:pt x="4308475" y="3390898"/>
                </a:lnTo>
                <a:lnTo>
                  <a:pt x="4307536" y="3390898"/>
                </a:lnTo>
                <a:lnTo>
                  <a:pt x="4290702" y="3724279"/>
                </a:lnTo>
                <a:cubicBezTo>
                  <a:pt x="4122756" y="5378008"/>
                  <a:pt x="2802922" y="6691208"/>
                  <a:pt x="1146183" y="6848898"/>
                </a:cubicBezTo>
                <a:lnTo>
                  <a:pt x="953984" y="6857998"/>
                </a:lnTo>
                <a:lnTo>
                  <a:pt x="4308475" y="6857998"/>
                </a:lnTo>
                <a:lnTo>
                  <a:pt x="43084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FE5C55B8-DD4C-A859-38F5-CC8FE0920B8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76306" y="3846391"/>
            <a:ext cx="5032725" cy="213671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600">
                <a:solidFill>
                  <a:schemeClr val="bg2"/>
                </a:solidFill>
              </a:defRPr>
            </a:lvl2pPr>
            <a:lvl3pPr marL="914400" indent="0">
              <a:buNone/>
              <a:defRPr sz="14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: Shape 9">
            <a:extLst>
              <a:ext uri="{FF2B5EF4-FFF2-40B4-BE49-F238E27FC236}">
                <a16:creationId xmlns="" xmlns:a16="http://schemas.microsoft.com/office/drawing/2014/main" id="{6DC123BA-30A1-50DE-FC24-33C67A8FA7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4308762" y="3390898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2735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16B6590-E6B3-B91C-752E-88256804F1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6">
            <a:extLst>
              <a:ext uri="{FF2B5EF4-FFF2-40B4-BE49-F238E27FC236}">
                <a16:creationId xmlns="" xmlns:a16="http://schemas.microsoft.com/office/drawing/2014/main" id="{3A11B3D3-2DE9-50B1-D34F-653D46693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981493" y="365768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7">
            <a:extLst>
              <a:ext uri="{FF2B5EF4-FFF2-40B4-BE49-F238E27FC236}">
                <a16:creationId xmlns="" xmlns:a16="http://schemas.microsoft.com/office/drawing/2014/main" id="{5EEBEB28-1DE8-01FC-1208-CE71F445D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31">
            <a:extLst>
              <a:ext uri="{FF2B5EF4-FFF2-40B4-BE49-F238E27FC236}">
                <a16:creationId xmlns="" xmlns:a16="http://schemas.microsoft.com/office/drawing/2014/main" id="{836BB78A-11DB-CCF3-7F2E-C0243B409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-433923" y="5546255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00220F55-A7D0-A330-0E21-94E0D5ECA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0734" y="835269"/>
            <a:ext cx="8690533" cy="282118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560B5AC1-38AD-9D8D-25F1-F8E10DE48AD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45739" y="3858233"/>
            <a:ext cx="8700522" cy="195348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1600">
                <a:solidFill>
                  <a:schemeClr val="bg2"/>
                </a:solidFill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</a:defRPr>
            </a:lvl3pPr>
            <a:lvl4pPr marL="1371600" indent="0" algn="ctr">
              <a:buNone/>
              <a:defRPr sz="1200">
                <a:solidFill>
                  <a:schemeClr val="bg2"/>
                </a:solidFill>
              </a:defRPr>
            </a:lvl4pPr>
            <a:lvl5pPr marL="18288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4124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>
            <a:extLst>
              <a:ext uri="{FF2B5EF4-FFF2-40B4-BE49-F238E27FC236}">
                <a16:creationId xmlns="" xmlns:a16="http://schemas.microsoft.com/office/drawing/2014/main" id="{F8F589DA-127F-E2E7-6ADA-1D3C04799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991645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700FBF0-749D-0FF0-74B6-3565174CA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="" xmlns:a16="http://schemas.microsoft.com/office/drawing/2014/main" id="{0DDA3FAB-74FF-4772-2BA4-B242E12AB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FBE95B3E-84B8-3910-65C9-87914802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369277"/>
            <a:ext cx="9590215" cy="170851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0">
            <a:extLst>
              <a:ext uri="{FF2B5EF4-FFF2-40B4-BE49-F238E27FC236}">
                <a16:creationId xmlns="" xmlns:a16="http://schemas.microsoft.com/office/drawing/2014/main" id="{90BA2746-C141-C524-CDDE-DD672A80A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0867" y="2274033"/>
            <a:ext cx="3347782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="" xmlns:a16="http://schemas.microsoft.com/office/drawing/2014/main" id="{53421E6F-1A11-40B7-DB53-FC96CE9D78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25269" y="2274033"/>
            <a:ext cx="603654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078CC75E-2849-6C28-42BF-61EBFD22C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77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8188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9">
            <a:extLst>
              <a:ext uri="{FF2B5EF4-FFF2-40B4-BE49-F238E27FC236}">
                <a16:creationId xmlns="" xmlns:a16="http://schemas.microsoft.com/office/drawing/2014/main" id="{37D82C4C-B372-8DAD-C78B-5A70799927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CE543C86-04BB-A7E0-26E4-1A793E98C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052" y="345441"/>
            <a:ext cx="10202248" cy="17669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0">
            <a:extLst>
              <a:ext uri="{FF2B5EF4-FFF2-40B4-BE49-F238E27FC236}">
                <a16:creationId xmlns="" xmlns:a16="http://schemas.microsoft.com/office/drawing/2014/main" id="{D1D15020-88F7-93D5-282B-0C23CB7578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71205" y="2282826"/>
            <a:ext cx="3180475" cy="365125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="" xmlns:a16="http://schemas.microsoft.com/office/drawing/2014/main" id="{675AC522-525C-4C6F-8F28-3B2FC909B3F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940300" y="2282825"/>
            <a:ext cx="5880100" cy="3651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B00D9D4E-52D5-4BAF-8096-D301073D3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4721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>
            <a:extLst>
              <a:ext uri="{FF2B5EF4-FFF2-40B4-BE49-F238E27FC236}">
                <a16:creationId xmlns="" xmlns:a16="http://schemas.microsoft.com/office/drawing/2014/main" id="{F8F589DA-127F-E2E7-6ADA-1D3C04799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991645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700FBF0-749D-0FF0-74B6-3565174CA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="" xmlns:a16="http://schemas.microsoft.com/office/drawing/2014/main" id="{0DDA3FAB-74FF-4772-2BA4-B242E12AB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FBE95B3E-84B8-3910-65C9-87914802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369277"/>
            <a:ext cx="9590215" cy="170851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="" xmlns:a16="http://schemas.microsoft.com/office/drawing/2014/main" id="{53421E6F-1A11-40B7-DB53-FC96CE9D78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69269" y="2284193"/>
            <a:ext cx="603654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0">
            <a:extLst>
              <a:ext uri="{FF2B5EF4-FFF2-40B4-BE49-F238E27FC236}">
                <a16:creationId xmlns="" xmlns:a16="http://schemas.microsoft.com/office/drawing/2014/main" id="{90BA2746-C141-C524-CDDE-DD672A80A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08899" y="2284193"/>
            <a:ext cx="325291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078CC75E-2849-6C28-42BF-61EBFD22C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4902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B181407F-D7F6-56CB-135C-01868BC19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7" y="1088211"/>
            <a:ext cx="4602483" cy="4896019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E517585-E867-BB06-B195-272DA0F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-8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2D9EBD-88FB-A2C3-7EC2-46DD7B5326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22">
            <a:extLst>
              <a:ext uri="{FF2B5EF4-FFF2-40B4-BE49-F238E27FC236}">
                <a16:creationId xmlns="" xmlns:a16="http://schemas.microsoft.com/office/drawing/2014/main" id="{CB417425-9078-B6E8-97F7-BAA1536BA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="" xmlns:a16="http://schemas.microsoft.com/office/drawing/2014/main" id="{D7F56B38-71B8-A745-8D9C-BBEA278F3F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9905999" y="4572027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45E5C644-63C0-D8A4-7EF1-1681AFB1F4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24599" y="1088210"/>
            <a:ext cx="4373564" cy="489489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2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2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416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21629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2593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239729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73587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=""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=""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942061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80970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4595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=""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=""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=""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=""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=""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=""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148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2964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89518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15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6327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2180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8347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559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6966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3809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8876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3067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8347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87562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8051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31657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2488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11172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311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73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4328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9686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431306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3221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6879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44534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=""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=""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5214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2551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864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393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=""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=""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=""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=""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79464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=""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=""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3312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2978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9059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1998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17464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73057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545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7312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27763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=""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=""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=""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87113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92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8" Type="http://schemas.openxmlformats.org/officeDocument/2006/relationships/slideLayout" Target="../slideLayouts/slideLayout50.xml"/><Relationship Id="rId5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42.xml"/><Relationship Id="rId55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theme" Target="../theme/theme4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56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9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211.xml"/><Relationship Id="rId42" Type="http://schemas.openxmlformats.org/officeDocument/2006/relationships/slideLayout" Target="../slideLayouts/slideLayout219.xml"/><Relationship Id="rId47" Type="http://schemas.openxmlformats.org/officeDocument/2006/relationships/slideLayout" Target="../slideLayouts/slideLayout224.xml"/><Relationship Id="rId50" Type="http://schemas.openxmlformats.org/officeDocument/2006/relationships/slideLayout" Target="../slideLayouts/slideLayout227.xml"/><Relationship Id="rId55" Type="http://schemas.openxmlformats.org/officeDocument/2006/relationships/slideLayout" Target="../slideLayouts/slideLayout232.xml"/><Relationship Id="rId6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18.xml"/><Relationship Id="rId54" Type="http://schemas.openxmlformats.org/officeDocument/2006/relationships/slideLayout" Target="../slideLayouts/slideLayout231.xml"/><Relationship Id="rId6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32" Type="http://schemas.openxmlformats.org/officeDocument/2006/relationships/slideLayout" Target="../slideLayouts/slideLayout209.xml"/><Relationship Id="rId37" Type="http://schemas.openxmlformats.org/officeDocument/2006/relationships/slideLayout" Target="../slideLayouts/slideLayout214.xml"/><Relationship Id="rId40" Type="http://schemas.openxmlformats.org/officeDocument/2006/relationships/slideLayout" Target="../slideLayouts/slideLayout217.xml"/><Relationship Id="rId45" Type="http://schemas.openxmlformats.org/officeDocument/2006/relationships/slideLayout" Target="../slideLayouts/slideLayout222.xml"/><Relationship Id="rId53" Type="http://schemas.openxmlformats.org/officeDocument/2006/relationships/slideLayout" Target="../slideLayouts/slideLayout230.xml"/><Relationship Id="rId58" Type="http://schemas.openxmlformats.org/officeDocument/2006/relationships/slideLayout" Target="../slideLayouts/slideLayout235.xml"/><Relationship Id="rId66" Type="http://schemas.openxmlformats.org/officeDocument/2006/relationships/theme" Target="../theme/theme7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36" Type="http://schemas.openxmlformats.org/officeDocument/2006/relationships/slideLayout" Target="../slideLayouts/slideLayout213.xml"/><Relationship Id="rId49" Type="http://schemas.openxmlformats.org/officeDocument/2006/relationships/slideLayout" Target="../slideLayouts/slideLayout226.xml"/><Relationship Id="rId57" Type="http://schemas.openxmlformats.org/officeDocument/2006/relationships/slideLayout" Target="../slideLayouts/slideLayout234.xml"/><Relationship Id="rId61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08.xml"/><Relationship Id="rId44" Type="http://schemas.openxmlformats.org/officeDocument/2006/relationships/slideLayout" Target="../slideLayouts/slideLayout221.xml"/><Relationship Id="rId52" Type="http://schemas.openxmlformats.org/officeDocument/2006/relationships/slideLayout" Target="../slideLayouts/slideLayout229.xml"/><Relationship Id="rId60" Type="http://schemas.openxmlformats.org/officeDocument/2006/relationships/slideLayout" Target="../slideLayouts/slideLayout237.xml"/><Relationship Id="rId65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slideLayout" Target="../slideLayouts/slideLayout207.xml"/><Relationship Id="rId35" Type="http://schemas.openxmlformats.org/officeDocument/2006/relationships/slideLayout" Target="../slideLayouts/slideLayout212.xml"/><Relationship Id="rId43" Type="http://schemas.openxmlformats.org/officeDocument/2006/relationships/slideLayout" Target="../slideLayouts/slideLayout220.xml"/><Relationship Id="rId48" Type="http://schemas.openxmlformats.org/officeDocument/2006/relationships/slideLayout" Target="../slideLayouts/slideLayout225.xml"/><Relationship Id="rId56" Type="http://schemas.openxmlformats.org/officeDocument/2006/relationships/slideLayout" Target="../slideLayouts/slideLayout233.xml"/><Relationship Id="rId64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85.xml"/><Relationship Id="rId51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33" Type="http://schemas.openxmlformats.org/officeDocument/2006/relationships/slideLayout" Target="../slideLayouts/slideLayout210.xml"/><Relationship Id="rId38" Type="http://schemas.openxmlformats.org/officeDocument/2006/relationships/slideLayout" Target="../slideLayouts/slideLayout215.xml"/><Relationship Id="rId46" Type="http://schemas.openxmlformats.org/officeDocument/2006/relationships/slideLayout" Target="../slideLayouts/slideLayout223.xml"/><Relationship Id="rId59" Type="http://schemas.openxmlformats.org/officeDocument/2006/relationships/slideLayout" Target="../slideLayouts/slideLayout2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92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78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29/3/2026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="" xmlns:p14="http://schemas.microsoft.com/office/powerpoint/2010/main" val="399853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March 29,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  <p:sldLayoutId id="2147484234" r:id="rId62"/>
    <p:sldLayoutId id="2147484235" r:id="rId63"/>
    <p:sldLayoutId id="2147484236" r:id="rId64"/>
    <p:sldLayoutId id="2147484237" r:id="rId65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2.xml"/></Relationships>
</file>

<file path=ppt/slides/_rels/slide8.xml.rels><?xml version="1.0" encoding="UTF-8" standalone="yes"?>
<Relationships xmlns="http://schemas.openxmlformats.org/package/2006/relationships"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2241483" cy="690372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9979" y="1134640"/>
            <a:ext cx="8651631" cy="532243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l-GR" sz="2000" b="1" dirty="0" smtClean="0"/>
              <a:t>Αντίθετος ή αρνητικός </a:t>
            </a:r>
            <a:r>
              <a:rPr lang="el-GR" sz="2000" dirty="0" smtClean="0"/>
              <a:t>είναι οι ο λογαριασμός που χρησιμοποιείται </a:t>
            </a:r>
            <a:r>
              <a:rPr lang="el-GR" sz="2000" u="sng" dirty="0" smtClean="0"/>
              <a:t>στη θέση ενός άλλου </a:t>
            </a:r>
            <a:r>
              <a:rPr lang="el-GR" sz="2000" dirty="0" smtClean="0"/>
              <a:t>λογαριασμού που λέγεται κύριός του.</a:t>
            </a:r>
            <a:endParaRPr lang="en-US" sz="2000" dirty="0"/>
          </a:p>
          <a:p>
            <a:pPr algn="just"/>
            <a:r>
              <a:rPr lang="el-GR" sz="2000" b="1" dirty="0" smtClean="0"/>
              <a:t>Σκοπός</a:t>
            </a:r>
            <a:r>
              <a:rPr lang="el-GR" sz="2000" dirty="0" smtClean="0"/>
              <a:t> του είναι να μη μειωθεί ο κύριος, αλλά να μείνει </a:t>
            </a:r>
            <a:r>
              <a:rPr lang="el-GR" sz="2000" u="sng" dirty="0" smtClean="0"/>
              <a:t>αμετάβλητη η αρχική αξία</a:t>
            </a:r>
            <a:r>
              <a:rPr lang="el-GR" sz="2000" dirty="0" smtClean="0"/>
              <a:t> που εικονίζεται σ’ αυτόν.</a:t>
            </a:r>
            <a:endParaRPr lang="en-US" sz="2000" dirty="0"/>
          </a:p>
          <a:p>
            <a:pPr algn="just"/>
            <a:r>
              <a:rPr lang="el-GR" sz="2000" dirty="0" smtClean="0"/>
              <a:t>Λέγεται και </a:t>
            </a:r>
            <a:r>
              <a:rPr lang="el-GR" sz="2000" b="1" dirty="0" smtClean="0"/>
              <a:t>αρνητικός</a:t>
            </a:r>
            <a:r>
              <a:rPr lang="el-GR" sz="2000" dirty="0" smtClean="0"/>
              <a:t>, επειδή παρακολουθεί μόνο </a:t>
            </a:r>
            <a:r>
              <a:rPr lang="el-GR" sz="2000" u="sng" dirty="0" smtClean="0"/>
              <a:t>μειώσεις</a:t>
            </a:r>
            <a:r>
              <a:rPr lang="el-GR" sz="2000" dirty="0" smtClean="0"/>
              <a:t> του κύριού του λογαριασμού.</a:t>
            </a:r>
            <a:endParaRPr lang="en-US" sz="2000" dirty="0"/>
          </a:p>
          <a:p>
            <a:pPr lvl="0" algn="just"/>
            <a:r>
              <a:rPr lang="el-GR" sz="2000" b="1" dirty="0" smtClean="0">
                <a:solidFill>
                  <a:srgbClr val="001E2E"/>
                </a:solidFill>
              </a:rPr>
              <a:t>Χρεώνεται </a:t>
            </a:r>
            <a:r>
              <a:rPr lang="el-GR" sz="2000" dirty="0" smtClean="0">
                <a:solidFill>
                  <a:srgbClr val="001E2E"/>
                </a:solidFill>
              </a:rPr>
              <a:t>ή </a:t>
            </a:r>
            <a:r>
              <a:rPr lang="el-GR" sz="2000" b="1" dirty="0" smtClean="0">
                <a:solidFill>
                  <a:srgbClr val="001E2E"/>
                </a:solidFill>
              </a:rPr>
              <a:t>πιστώνεται </a:t>
            </a:r>
            <a:r>
              <a:rPr lang="el-GR" sz="2000" u="sng" dirty="0" smtClean="0">
                <a:solidFill>
                  <a:srgbClr val="001E2E"/>
                </a:solidFill>
              </a:rPr>
              <a:t>αντίθετα</a:t>
            </a:r>
            <a:r>
              <a:rPr lang="el-GR" sz="2000" dirty="0" smtClean="0">
                <a:solidFill>
                  <a:srgbClr val="001E2E"/>
                </a:solidFill>
              </a:rPr>
              <a:t> από τον κύριό του, αντί γι’ αυτόν και για συγκεκριμένο λόγο.</a:t>
            </a:r>
            <a:endParaRPr lang="el-GR" sz="2000" b="1" dirty="0" smtClean="0">
              <a:solidFill>
                <a:srgbClr val="001E2E"/>
              </a:solidFill>
            </a:endParaRPr>
          </a:p>
          <a:p>
            <a:pPr lvl="0" algn="just"/>
            <a:r>
              <a:rPr lang="el-GR" sz="2000" b="1" dirty="0" smtClean="0">
                <a:solidFill>
                  <a:srgbClr val="001E2E"/>
                </a:solidFill>
              </a:rPr>
              <a:t>Δεν είναι αυτοτελής</a:t>
            </a:r>
            <a:r>
              <a:rPr lang="el-GR" sz="2000" dirty="0" smtClean="0">
                <a:solidFill>
                  <a:srgbClr val="001E2E"/>
                </a:solidFill>
              </a:rPr>
              <a:t>, αλλά πρέπει </a:t>
            </a:r>
            <a:r>
              <a:rPr lang="el-GR" sz="2000" u="sng" dirty="0" smtClean="0">
                <a:solidFill>
                  <a:srgbClr val="001E2E"/>
                </a:solidFill>
              </a:rPr>
              <a:t>να μελετάται ταυτόχρονα </a:t>
            </a:r>
            <a:r>
              <a:rPr lang="el-GR" sz="2000" dirty="0" smtClean="0">
                <a:solidFill>
                  <a:srgbClr val="001E2E"/>
                </a:solidFill>
              </a:rPr>
              <a:t>με τον κύριό του, για να έχουμε </a:t>
            </a:r>
            <a:r>
              <a:rPr lang="el-GR" sz="2000" u="sng" dirty="0" smtClean="0">
                <a:solidFill>
                  <a:srgbClr val="001E2E"/>
                </a:solidFill>
              </a:rPr>
              <a:t>ολοκληρωμένη αντίληψη </a:t>
            </a:r>
            <a:r>
              <a:rPr lang="el-GR" sz="2000" dirty="0" smtClean="0">
                <a:solidFill>
                  <a:srgbClr val="001E2E"/>
                </a:solidFill>
              </a:rPr>
              <a:t>για το στοιχείο που παρακολουθούν.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="" xmlns:a16="http://schemas.microsoft.com/office/drawing/2014/main" id="{C8DCEE19-DDF9-070E-AB7A-EF04DFB3B875}"/>
              </a:ext>
            </a:extLst>
          </p:cNvPr>
          <p:cNvSpPr txBox="1">
            <a:spLocks/>
          </p:cNvSpPr>
          <p:nvPr/>
        </p:nvSpPr>
        <p:spPr>
          <a:xfrm>
            <a:off x="3750925" y="271693"/>
            <a:ext cx="6470926" cy="5303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7.6.  ΑΝΤΙΘΕΤΟΙ  ΛΟΓΑΡΙΑΣΜΟΙ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6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11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949" y="96977"/>
            <a:ext cx="11802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solidFill>
                  <a:srgbClr val="E5E8E8"/>
                </a:solidFill>
                <a:latin typeface="Calibri" pitchFamily="34" charset="0"/>
                <a:cs typeface="Calibri" pitchFamily="34" charset="0"/>
              </a:rPr>
              <a:t>7.7.3. </a:t>
            </a:r>
            <a:r>
              <a:rPr lang="el-GR" sz="2400" b="1" dirty="0" smtClean="0">
                <a:solidFill>
                  <a:srgbClr val="E5E8E8"/>
                </a:solidFill>
                <a:latin typeface="Corbel"/>
              </a:rPr>
              <a:t> ΛΟΓΙΣΤΙΚΗ  ΤΩΝ  ΑΠΟΣΒΕΣΕΩΝ  ΤΩΝ  ΠΑΓΙΩΝ  ΠΕΡΙΟΥΣΙΑΚΩΝ 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aphicFrame>
        <p:nvGraphicFramePr>
          <p:cNvPr id="14" name="13 - Πίνακας"/>
          <p:cNvGraphicFramePr>
            <a:graphicFrameLocks noGrp="1"/>
          </p:cNvGraphicFramePr>
          <p:nvPr/>
        </p:nvGraphicFramePr>
        <p:xfrm>
          <a:off x="520505" y="1999781"/>
          <a:ext cx="11057206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9778"/>
                <a:gridCol w="2096086"/>
                <a:gridCol w="194134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ΛΟΓΑΡΙΑΣΜΟΙ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ΧΡΕΩΣΗ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ΠΙΣΤΩΣΗ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latin typeface="Calibri" pitchFamily="34" charset="0"/>
                          <a:cs typeface="Calibri" pitchFamily="34" charset="0"/>
                        </a:rPr>
                        <a:t>31 / 12 / 2025</a:t>
                      </a:r>
                      <a:endParaRPr lang="el-GR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Αποσβέσεις</a:t>
                      </a:r>
                      <a:r>
                        <a:rPr lang="el-GR" sz="22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πάγιων περιουσιακών στοιχείων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(Ε.Λ.Κ.)</a:t>
                      </a:r>
                      <a:endParaRPr lang="el-GR" sz="200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4.000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u="sng" dirty="0" smtClean="0">
                          <a:latin typeface="Calibri" pitchFamily="34" charset="0"/>
                          <a:cs typeface="Calibri" pitchFamily="34" charset="0"/>
                        </a:rPr>
                        <a:t>Αποσβέσεις μεταφορικών μέσων</a:t>
                      </a:r>
                      <a:endParaRPr lang="el-GR" sz="220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u="none" dirty="0" smtClean="0">
                          <a:latin typeface="Calibri" pitchFamily="34" charset="0"/>
                          <a:cs typeface="Calibri" pitchFamily="34" charset="0"/>
                        </a:rPr>
                        <a:t>                                     Αποσβεσμένα μεταφορικά μέσα</a:t>
                      </a:r>
                      <a:endParaRPr lang="el-GR" sz="22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4.000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u="none" dirty="0" smtClean="0"/>
                        <a:t>( Υπολογισμός ετήσιας απόσβεσης)</a:t>
                      </a:r>
                      <a:endParaRPr lang="el-GR" sz="20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37"/>
          <p:cNvSpPr txBox="1"/>
          <p:nvPr/>
        </p:nvSpPr>
        <p:spPr>
          <a:xfrm>
            <a:off x="493543" y="826240"/>
            <a:ext cx="1119671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Για παράδειγμα, αν το αυτοκίνητο μιας επιχείρησης υφίσταται απόσβεση 4.000€ για το 2025, στο τέλος της χρήσης θα γίνει η εξής εγγραφή (με τον έμμεσο τρόπο) :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36099" y="4811143"/>
            <a:ext cx="11015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Aft>
                <a:spcPts val="600"/>
              </a:spcAft>
            </a:pPr>
            <a:r>
              <a:rPr lang="el-GR" sz="2200" b="1" u="sng" dirty="0" smtClean="0">
                <a:latin typeface="Calibri" pitchFamily="34" charset="0"/>
                <a:cs typeface="Calibri" pitchFamily="34" charset="0"/>
              </a:rPr>
              <a:t>Ε.Λ.Κ.</a:t>
            </a:r>
            <a:r>
              <a:rPr lang="el-GR" sz="2200" b="1" dirty="0" smtClean="0">
                <a:latin typeface="Calibri" pitchFamily="34" charset="0"/>
                <a:cs typeface="Calibri" pitchFamily="34" charset="0"/>
              </a:rPr>
              <a:t> :  </a:t>
            </a:r>
            <a:r>
              <a:rPr lang="el-GR" sz="2200" dirty="0" smtClean="0">
                <a:latin typeface="Calibri" pitchFamily="34" charset="0"/>
                <a:cs typeface="Calibri" pitchFamily="34" charset="0"/>
              </a:rPr>
              <a:t>Ενσωματωμένες στο Λειτουργικό Κόστος.                                                                                       Εάν χορηγηθούν πρόσθετες αποσβέσεις, συνήθως με τη μορφή αναπτυξιακών κινήτρων, χρεώνεται ο λογαριασμός : </a:t>
            </a:r>
            <a:r>
              <a:rPr lang="el-GR" sz="2200" i="1" u="sng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Αποσβέσεις πάγιων περιουσιακών στοιχείων μη ενσωματωμένες στο λειτουργικό κόστος.</a:t>
            </a:r>
            <a:endParaRPr lang="el-GR" sz="2200" i="1" u="sng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0804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31677" y="69250"/>
            <a:ext cx="374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ΠΑΡΑΔΕΙΓΜΑ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4818920" y="620077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+ Χ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 Έπιπλα &amp; λ. Εξοπλισμός   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 -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8182" y="920021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10.000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14" name="Straight Connector 16"/>
          <p:cNvCxnSpPr/>
          <p:nvPr/>
        </p:nvCxnSpPr>
        <p:spPr>
          <a:xfrm rot="5400000">
            <a:off x="6010856" y="1050303"/>
            <a:ext cx="225912" cy="8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0"/>
          <p:cNvCxnSpPr/>
          <p:nvPr/>
        </p:nvCxnSpPr>
        <p:spPr>
          <a:xfrm flipV="1">
            <a:off x="8485157" y="900330"/>
            <a:ext cx="3402043" cy="2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5"/>
          <p:cNvCxnSpPr/>
          <p:nvPr/>
        </p:nvCxnSpPr>
        <p:spPr>
          <a:xfrm rot="16200000" flipH="1">
            <a:off x="9854852" y="1020341"/>
            <a:ext cx="227704" cy="10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0"/>
          <p:cNvSpPr txBox="1"/>
          <p:nvPr/>
        </p:nvSpPr>
        <p:spPr>
          <a:xfrm>
            <a:off x="10444873" y="850793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4.000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" name="TextBox 43"/>
          <p:cNvSpPr txBox="1"/>
          <p:nvPr/>
        </p:nvSpPr>
        <p:spPr>
          <a:xfrm>
            <a:off x="7948239" y="601799"/>
            <a:ext cx="392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- Χ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 Αποσβ</a:t>
            </a:r>
            <a:r>
              <a:rPr lang="el-GR" sz="1400" dirty="0" smtClean="0">
                <a:solidFill>
                  <a:srgbClr val="404040"/>
                </a:solidFill>
                <a:latin typeface="Corbel"/>
              </a:rPr>
              <a:t>εσμένα έπιπλα &amp; λ. Εξοπλισμός.  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 +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19" name="Straight Connector 8"/>
          <p:cNvCxnSpPr/>
          <p:nvPr/>
        </p:nvCxnSpPr>
        <p:spPr>
          <a:xfrm>
            <a:off x="4887280" y="938741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- TextBox"/>
          <p:cNvSpPr txBox="1"/>
          <p:nvPr/>
        </p:nvSpPr>
        <p:spPr>
          <a:xfrm>
            <a:off x="337625" y="71745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alibri" pitchFamily="34" charset="0"/>
                <a:cs typeface="Calibri" pitchFamily="34" charset="0"/>
              </a:rPr>
              <a:t>Έστω ότι στις 31/12/2025 έχουμε :  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27 - TextBox"/>
          <p:cNvSpPr txBox="1"/>
          <p:nvPr/>
        </p:nvSpPr>
        <p:spPr>
          <a:xfrm>
            <a:off x="576780" y="1153537"/>
            <a:ext cx="11366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alibri" pitchFamily="34" charset="0"/>
                <a:cs typeface="Calibri" pitchFamily="34" charset="0"/>
              </a:rPr>
              <a:t>Στις 30/6/2025 πωλούνται τα έπιπλα, λόγω ανακαίνισης αντί 3.000</a:t>
            </a:r>
            <a:r>
              <a:rPr lang="el-GR" dirty="0" smtClean="0">
                <a:solidFill>
                  <a:srgbClr val="404040"/>
                </a:solidFill>
                <a:latin typeface="Calibri" pitchFamily="34" charset="0"/>
                <a:cs typeface="Calibri" pitchFamily="34" charset="0"/>
              </a:rPr>
              <a:t> €, </a:t>
            </a:r>
            <a:r>
              <a:rPr lang="el-GR" sz="2000" dirty="0" smtClean="0">
                <a:solidFill>
                  <a:srgbClr val="404040"/>
                </a:solidFill>
                <a:latin typeface="Calibri" pitchFamily="34" charset="0"/>
                <a:cs typeface="Calibri" pitchFamily="34" charset="0"/>
              </a:rPr>
              <a:t>με μετρητά, (συντ. απόσβ. 20%)  </a:t>
            </a:r>
            <a:r>
              <a:rPr lang="el-GR" sz="2000" b="1" dirty="0" smtClean="0">
                <a:solidFill>
                  <a:srgbClr val="40404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28 - Πίνακας"/>
          <p:cNvGraphicFramePr>
            <a:graphicFrameLocks noGrp="1"/>
          </p:cNvGraphicFramePr>
          <p:nvPr/>
        </p:nvGraphicFramePr>
        <p:xfrm>
          <a:off x="520505" y="1493333"/>
          <a:ext cx="10980001" cy="53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046"/>
                <a:gridCol w="7894612"/>
                <a:gridCol w="1273168"/>
                <a:gridCol w="1179175"/>
              </a:tblGrid>
              <a:tr h="292994"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Α/Α</a:t>
                      </a:r>
                      <a:endParaRPr lang="el-GR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ΛΟΓΑΡΙΑΣΜΟΙ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ΧΡΕΩΣΗ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ΠΙΣΤΩΣΗ</a:t>
                      </a:r>
                    </a:p>
                  </a:txBody>
                  <a:tcPr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30 </a:t>
                      </a:r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/ </a:t>
                      </a:r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6 </a:t>
                      </a:r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/ 2025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</a:t>
                      </a:r>
                      <a:endParaRPr lang="el-GR" sz="180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Αποσβέσεις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πάγιων περιουσιακών στοιχείων (Ε.Λ.Κ.)</a:t>
                      </a:r>
                      <a:endParaRPr lang="el-GR" sz="180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1.000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sng" dirty="0" smtClean="0">
                          <a:latin typeface="Calibri" pitchFamily="34" charset="0"/>
                          <a:cs typeface="Calibri" pitchFamily="34" charset="0"/>
                        </a:rPr>
                        <a:t>Αποσβέσεις </a:t>
                      </a:r>
                      <a:r>
                        <a:rPr lang="el-GR" sz="1800" u="sng" dirty="0" smtClean="0">
                          <a:latin typeface="Calibri" pitchFamily="34" charset="0"/>
                          <a:cs typeface="Calibri" pitchFamily="34" charset="0"/>
                        </a:rPr>
                        <a:t>επίπλων</a:t>
                      </a:r>
                      <a:r>
                        <a:rPr lang="el-GR" sz="1800" u="sng" baseline="0" dirty="0" smtClean="0">
                          <a:latin typeface="Calibri" pitchFamily="34" charset="0"/>
                          <a:cs typeface="Calibri" pitchFamily="34" charset="0"/>
                        </a:rPr>
                        <a:t> και λοιπού εξοπλισμού</a:t>
                      </a:r>
                      <a:endParaRPr lang="el-GR" sz="180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                         </a:t>
                      </a:r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Αποσβεσμένα έπιπλα και λοιπός εξοπλισμός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1.000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 ( </a:t>
                      </a:r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Υπολογισμός </a:t>
                      </a:r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απόσβεσης  επίπλων :  10.000 * 20%  *  6/12 )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Αποσβεσμένα έπιπλα και λοιπός εξοπλισμός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5.000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                          Έπιπλα και λοιπός εξοπλισμός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5.000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 (Μεταφορά του αντίθετου λογαριασμού</a:t>
                      </a:r>
                      <a:r>
                        <a:rPr lang="el-GR" sz="1800" u="none" baseline="0" dirty="0" smtClean="0">
                          <a:latin typeface="Calibri" pitchFamily="34" charset="0"/>
                          <a:cs typeface="Calibri" pitchFamily="34" charset="0"/>
                        </a:rPr>
                        <a:t> στον κύριό του)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Χρηματικά</a:t>
                      </a:r>
                      <a:r>
                        <a:rPr lang="el-GR" sz="1800" u="none" baseline="0" dirty="0" smtClean="0">
                          <a:latin typeface="Calibri" pitchFamily="34" charset="0"/>
                          <a:cs typeface="Calibri" pitchFamily="34" charset="0"/>
                        </a:rPr>
                        <a:t> Διαθέσιμα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3.000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sng" dirty="0" smtClean="0">
                          <a:latin typeface="Calibri" pitchFamily="34" charset="0"/>
                          <a:cs typeface="Calibri" pitchFamily="34" charset="0"/>
                        </a:rPr>
                        <a:t>Ταμείο</a:t>
                      </a:r>
                      <a:endParaRPr lang="el-GR" sz="180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Έκτακτα και ανόργανα αποτελέσματα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2.000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sng" dirty="0" smtClean="0">
                          <a:latin typeface="Calibri" pitchFamily="34" charset="0"/>
                          <a:cs typeface="Calibri" pitchFamily="34" charset="0"/>
                        </a:rPr>
                        <a:t>Έκτακτες ζημιές</a:t>
                      </a:r>
                      <a:endParaRPr lang="el-GR" sz="180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itchFamily="34" charset="0"/>
                          <a:cs typeface="Calibri" pitchFamily="34" charset="0"/>
                        </a:rPr>
                        <a:t>5.000</a:t>
                      </a:r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                          Έπιπλα και λοιπός εξοπλισμός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  <a:tr h="271182">
                <a:tc>
                  <a:txBody>
                    <a:bodyPr/>
                    <a:lstStyle/>
                    <a:p>
                      <a:pPr algn="ctr"/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 u="none" dirty="0" smtClean="0">
                          <a:latin typeface="Calibri" pitchFamily="34" charset="0"/>
                          <a:cs typeface="Calibri" pitchFamily="34" charset="0"/>
                        </a:rPr>
                        <a:t> (Πώληση επίπλων)</a:t>
                      </a:r>
                      <a:endParaRPr lang="el-GR" sz="1800" u="non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  <a:tc>
                  <a:txBody>
                    <a:bodyPr/>
                    <a:lstStyle/>
                    <a:p>
                      <a:pPr algn="l"/>
                      <a:endParaRPr lang="el-G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18000" marB="1800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33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=""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=""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=""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=""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=""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=""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=""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295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pic>
        <p:nvPicPr>
          <p:cNvPr id="11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" y="558862"/>
            <a:ext cx="1871003" cy="6299137"/>
          </a:xfrm>
          <a:prstGeom prst="rect">
            <a:avLst/>
          </a:prstGeom>
          <a:noFill/>
        </p:spPr>
      </p:pic>
      <p:sp>
        <p:nvSpPr>
          <p:cNvPr id="33" name="Subtitle 3">
            <a:extLst>
              <a:ext uri="{FF2B5EF4-FFF2-40B4-BE49-F238E27FC236}">
                <a16:creationId xmlns="" xmlns:a16="http://schemas.microsoft.com/office/drawing/2014/main" id="{C8DCEE19-DDF9-070E-AB7A-EF04DFB3B875}"/>
              </a:ext>
            </a:extLst>
          </p:cNvPr>
          <p:cNvSpPr txBox="1">
            <a:spLocks/>
          </p:cNvSpPr>
          <p:nvPr/>
        </p:nvSpPr>
        <p:spPr>
          <a:xfrm>
            <a:off x="2034628" y="145081"/>
            <a:ext cx="8009703" cy="4316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7.6.  ΑΝΤΙΘΕΤΟΙ  ΛΟΓΑΡΙΑΣΜΟΙ (συνέχεια)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A6A33159-D030-2F82-A142-F75940728319}"/>
              </a:ext>
            </a:extLst>
          </p:cNvPr>
          <p:cNvSpPr txBox="1">
            <a:spLocks/>
          </p:cNvSpPr>
          <p:nvPr/>
        </p:nvSpPr>
        <p:spPr>
          <a:xfrm>
            <a:off x="2616591" y="839212"/>
            <a:ext cx="8651631" cy="561786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Ανήκουν στην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ίδια κατηγορία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 τον κύριό τους.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ποσό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τους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δεν μπορεί να γίνει μεγαλύτερο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από το ποσό του κυρίου τους, επειδή παρακολουθούν μειώσεις του.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Κλείνουν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όταν πρόκειται να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παύσει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να λειτουργεί ο κύριός τους λογαριασμός, με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μεταφορά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σ’ αυτόν.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dirty="0" smtClean="0">
                <a:solidFill>
                  <a:srgbClr val="001E2E"/>
                </a:solidFill>
              </a:rPr>
              <a:t>Στον </a:t>
            </a:r>
            <a:r>
              <a:rPr lang="el-GR" sz="2000" b="1" dirty="0" smtClean="0">
                <a:solidFill>
                  <a:srgbClr val="001E2E"/>
                </a:solidFill>
              </a:rPr>
              <a:t>Ισολογισμό</a:t>
            </a:r>
            <a:r>
              <a:rPr lang="el-GR" sz="2000" dirty="0" smtClean="0">
                <a:solidFill>
                  <a:srgbClr val="001E2E"/>
                </a:solidFill>
              </a:rPr>
              <a:t> γράφονται </a:t>
            </a:r>
            <a:r>
              <a:rPr lang="el-GR" sz="2000" u="sng" dirty="0" smtClean="0">
                <a:solidFill>
                  <a:srgbClr val="001E2E"/>
                </a:solidFill>
              </a:rPr>
              <a:t>αφαιρετικά</a:t>
            </a:r>
            <a:r>
              <a:rPr lang="el-GR" sz="2000" dirty="0" smtClean="0">
                <a:solidFill>
                  <a:srgbClr val="001E2E"/>
                </a:solidFill>
              </a:rPr>
              <a:t> από τον κύριό τους λογαριασμό, για να ξεκαθαρίζει η θέση του περιουσιακού στοιχείου και </a:t>
            </a:r>
            <a:r>
              <a:rPr lang="el-GR" sz="2000" u="sng" dirty="0" smtClean="0">
                <a:solidFill>
                  <a:srgbClr val="001E2E"/>
                </a:solidFill>
              </a:rPr>
              <a:t>να μη δημιουργούνται συγχύσεις</a:t>
            </a:r>
            <a:r>
              <a:rPr lang="el-GR" sz="2000" dirty="0" smtClean="0">
                <a:solidFill>
                  <a:srgbClr val="001E2E"/>
                </a:solidFill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Π.χ. :  Μεταφορικά Μέσα                                 50.000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2000" dirty="0" smtClean="0">
                <a:solidFill>
                  <a:srgbClr val="001E2E"/>
                </a:solidFill>
              </a:rPr>
              <a:t>          -   Αποσβεσμένα Μεταφορικά Μέσα      -  35.000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sz="2000" b="0" i="0" strike="noStrike" kern="1200" cap="none" spc="0" normalizeH="0" noProof="0" dirty="0" smtClean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0" i="0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000" b="1" i="0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Πρακτική εφαρμογή </a:t>
            </a:r>
            <a:r>
              <a:rPr kumimoji="0" lang="el-GR" sz="2000" b="0" i="0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αποτελούν οι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αποσβέσεις</a:t>
            </a:r>
            <a:r>
              <a:rPr kumimoji="0" lang="el-GR" sz="2000" b="0" i="0" strike="noStrike" kern="1200" cap="none" spc="0" normalizeH="0" noProof="0" dirty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των πάγιων περιουσιακών στοιχείων.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07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477097" y="1301851"/>
            <a:ext cx="101006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Απόσβεση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ενός πάγιου περιουσιακού στοιχείου είναι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 προσδιορισμός της μείωσης της αξίας του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που οφείλεται στη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λειτουργία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του, στη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χρονική του φθορά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και στην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οικονομική του απαξίωση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καθώς και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η λογιστική αποτύπωση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αυτής της μείωσης.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2868" y="12660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7.7. 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ΑΠΟΣΒΕΣΕΙΣ ΤΩΝ ΠΑΓΙΩΝ ΠΕΡΙΟΥΣΙΑΚΩΝ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3671668" y="773721"/>
            <a:ext cx="4206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/>
              <a:t>7.7.1.  Έννοια  και  σημασία</a:t>
            </a:r>
            <a:endParaRPr lang="el-GR" sz="2200" b="1" dirty="0"/>
          </a:p>
        </p:txBody>
      </p:sp>
      <p:sp>
        <p:nvSpPr>
          <p:cNvPr id="11" name="TextBox 4"/>
          <p:cNvSpPr txBox="1"/>
          <p:nvPr/>
        </p:nvSpPr>
        <p:spPr>
          <a:xfrm>
            <a:off x="1448961" y="2652348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Η επιχείρηση υπολογίζει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κάθε χρόνο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τη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μείωση της αξίας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που έχουν υποστεί τα πάγια περιουσιακά στοιχεία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από τη συμμετοχή τους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στην παραγωγική διαδικασία.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406757" y="3552680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Η μείωση αυτή ενσωματώνεται στο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λειτουργικό κόστος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δηλαδή στο κόστος των αγαθών και υπηρεσιών που παράγει.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1392690" y="4523350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Από τα έσοδα που θα εισπράξει από τις πωλήσεις της, θα μπορέσει να τα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αντικαταστήσει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όταν αυτά αποσβεστούν πλήρως.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1350487" y="5564358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Τα πάγια, που έχουν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απεριόριστη διάρκεια ζωής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δεν αποσβένονται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όπως π.χ. οι εδαφικές εκτάσεις, τα έργα τέχνης κλπ.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477097" y="1301851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Τρεις (3)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είναι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οι κυριότερες μέθοδοι υπολογισμού των αποσβέσεων, η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σταθερή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η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αύξουσα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και η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φθίνουσα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2868" y="12660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7.7. 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ΑΠΟΣΒΕΣΕΙΣ ΤΩΝ ΠΑΓΙΩΝ ΠΕΡΙΟΥΣΙΑΚΩΝ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996403" y="773721"/>
            <a:ext cx="7230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/>
              <a:t>7.7.2.  Μέθοδοι υπολογισμού των αποσβέσεων</a:t>
            </a:r>
            <a:endParaRPr lang="el-GR" sz="2200" b="1" dirty="0"/>
          </a:p>
        </p:txBody>
      </p:sp>
      <p:sp>
        <p:nvSpPr>
          <p:cNvPr id="11" name="TextBox 4"/>
          <p:cNvSpPr txBox="1"/>
          <p:nvPr/>
        </p:nvSpPr>
        <p:spPr>
          <a:xfrm>
            <a:off x="1477097" y="2159968"/>
            <a:ext cx="1010060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1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Σταθερή μέθοδος :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Το ποσό της απόσβεσης υπολογίζεται με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σταθερό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συντελεστή και είναι, επομένως, το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ίδιο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για όλες τις χρήσεις.</a:t>
            </a:r>
          </a:p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Παράδειγμα :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Να υπολογιστεί η ετήσια απόσβεση για έπιπλα αξίας 4.000, με υπολογιζόμενη διάρκεια ζωής 4 χρόνια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:   (</a:t>
            </a:r>
            <a:r>
              <a:rPr kumimoji="0" lang="el-GR" i="1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Υπολογισμός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συντελεστού</a:t>
            </a:r>
            <a:r>
              <a:rPr kumimoji="0" lang="el-GR" sz="20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= 100% / 4  =  25%)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2383693" y="4053709"/>
          <a:ext cx="8128002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215"/>
                <a:gridCol w="1308296"/>
                <a:gridCol w="1448972"/>
                <a:gridCol w="1406769"/>
                <a:gridCol w="1505243"/>
                <a:gridCol w="15365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ΕΤΗ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ΑΡΧΙΚΗ 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ΣΥΝΤ (%) ΑΠΟΣΒΕΣΗΣ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ΑΠΟΣΒΕΣΗ ΧΡΗΣΗΣ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ΣΥΝΟΛΙΚΗ ΑΠΟΣΒ.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ΑΝΑΠΟΣΒ. ΑΞΙΑ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3.000,00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2.000,00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999,99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3,999,99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0,01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*</a:t>
                      </a:r>
                      <a:endParaRPr lang="el-G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2868" y="12660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7.7. 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ΑΠΟΣΒΕΣΕΙΣ ΤΩΝ ΠΑΓΙΩΝ ΠΕΡΙΟΥΣΙΑΚΩΝ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477097" y="893848"/>
            <a:ext cx="10100603" cy="82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2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Φθίνουσα μέθοδος :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Το ποσό της ετήσιας απόσβεσης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μειώνεται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από χρήση σε χρήση. Αυτό μπορεί να γίνει με δύο τρόπους : </a:t>
            </a:r>
            <a:endParaRPr lang="el-GR" sz="2000" u="sng" dirty="0" smtClean="0">
              <a:solidFill>
                <a:prstClr val="black"/>
              </a:solidFill>
              <a:latin typeface="Trade Gothic Next Light"/>
            </a:endParaRPr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2243013" y="3223696"/>
          <a:ext cx="8128002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215"/>
                <a:gridCol w="1308296"/>
                <a:gridCol w="1448972"/>
                <a:gridCol w="1406769"/>
                <a:gridCol w="1505243"/>
                <a:gridCol w="15365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ΕΤΗ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ΑΡΧΙΚΗ 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ΣΥΝΤ (%) ΑΠΟΣΒΕΣΗΣ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ΑΠΟΣΒΕΣΗ ΧΡΗΣΗΣ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ΣΥΝΟΛΙΚΗ ΑΠΟΣΒ.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ΑΝΑΠΟΣΒ. ΑΞΙΑ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3.000,00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3.000,00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750,00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1.750,00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2.250,00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2.250,00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562,50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2.312,50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1.687,50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1.687,50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1.687,49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3.999,99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0,01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4"/>
          <p:cNvSpPr txBox="1"/>
          <p:nvPr/>
        </p:nvSpPr>
        <p:spPr>
          <a:xfrm>
            <a:off x="1533387" y="1906725"/>
            <a:ext cx="82155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Σταθερός συντελεστής πάνω στην αναπόσβεστη αξία: </a:t>
            </a:r>
          </a:p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                                         </a:t>
            </a:r>
            <a:r>
              <a:rPr lang="el-GR" sz="2000" dirty="0" smtClean="0">
                <a:solidFill>
                  <a:prstClr val="black"/>
                </a:solidFill>
              </a:rPr>
              <a:t>(</a:t>
            </a:r>
            <a:r>
              <a:rPr lang="el-GR" sz="2000" i="1" dirty="0" smtClean="0">
                <a:solidFill>
                  <a:prstClr val="black"/>
                </a:solidFill>
              </a:rPr>
              <a:t>συντ. = 100% / 4  =  25%)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</a:t>
            </a:r>
            <a:endParaRPr lang="el-GR" sz="2000" u="sng" dirty="0" smtClean="0">
              <a:solidFill>
                <a:prstClr val="black"/>
              </a:solidFill>
              <a:latin typeface="Trade Gothic Next Light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477098" y="5634660"/>
            <a:ext cx="9819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 Στο τελευταίο έτος αποσβένουμε όλη την αναπόσβεστη αξία (χωρίς συντελεστή).  Πάντα, όμως, αφήνουμε το ελάχιστο ποσό 0,01 ,  για να φαίνεται ότι υπάρχει.    </a:t>
            </a:r>
          </a:p>
        </p:txBody>
      </p:sp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2868" y="12660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7.7. 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ΑΠΟΣΒΕΣΕΙΣ ΤΩΝ ΠΑΓΙΩΝ ΠΕΡΙΟΥΣΙΑΚΩΝ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252026" y="1104849"/>
            <a:ext cx="10522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β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Μειωμένος συντελεστής πάνω στην αρχική αξία,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ανάλογα προς τους αριθμούς των ετών της ωφέλιμης ζωής του πάγιου.</a:t>
            </a:r>
          </a:p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          Για το παράδειγμά μας, με υπολογιζόμενη διάρκεια ζωής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4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ετών :</a:t>
            </a:r>
          </a:p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          1+2+3+4 = 10.</a:t>
            </a:r>
          </a:p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b="1" u="sng" dirty="0" smtClean="0">
                <a:solidFill>
                  <a:prstClr val="black"/>
                </a:solidFill>
                <a:latin typeface="Trade Gothic Next Light"/>
              </a:rPr>
              <a:t>1</a:t>
            </a:r>
            <a:r>
              <a:rPr lang="el-GR" b="1" u="sng" baseline="30000" dirty="0" smtClean="0">
                <a:solidFill>
                  <a:prstClr val="black"/>
                </a:solidFill>
                <a:latin typeface="Trade Gothic Next Light"/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  <a:latin typeface="Trade Gothic Next Light"/>
              </a:rPr>
              <a:t> έτος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: 4.000 * 4/10</a:t>
            </a:r>
            <a:r>
              <a:rPr lang="el-GR" sz="2000" dirty="0" smtClean="0">
                <a:solidFill>
                  <a:prstClr val="black"/>
                </a:solidFill>
              </a:rPr>
              <a:t>,    </a:t>
            </a:r>
            <a:r>
              <a:rPr lang="el-GR" b="1" u="sng" dirty="0" smtClean="0">
                <a:solidFill>
                  <a:prstClr val="black"/>
                </a:solidFill>
              </a:rPr>
              <a:t>2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sz="2000" dirty="0" smtClean="0">
                <a:solidFill>
                  <a:prstClr val="black"/>
                </a:solidFill>
              </a:rPr>
              <a:t>: 4.000 * 3/10,   </a:t>
            </a:r>
            <a:r>
              <a:rPr lang="el-GR" b="1" u="sng" dirty="0" smtClean="0">
                <a:solidFill>
                  <a:prstClr val="black"/>
                </a:solidFill>
              </a:rPr>
              <a:t>3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sz="2000" dirty="0" smtClean="0">
                <a:solidFill>
                  <a:prstClr val="black"/>
                </a:solidFill>
              </a:rPr>
              <a:t>: 4.000 * 2/10,   </a:t>
            </a:r>
            <a:r>
              <a:rPr lang="el-GR" b="1" u="sng" dirty="0" smtClean="0">
                <a:solidFill>
                  <a:prstClr val="black"/>
                </a:solidFill>
              </a:rPr>
              <a:t>4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sz="2000" dirty="0" smtClean="0">
                <a:solidFill>
                  <a:prstClr val="black"/>
                </a:solidFill>
              </a:rPr>
              <a:t>: 4.000 * 1/10</a:t>
            </a: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</p:txBody>
      </p:sp>
      <p:graphicFrame>
        <p:nvGraphicFramePr>
          <p:cNvPr id="10" name="9 - Πίνακας"/>
          <p:cNvGraphicFramePr>
            <a:graphicFrameLocks noGrp="1"/>
          </p:cNvGraphicFramePr>
          <p:nvPr/>
        </p:nvGraphicFramePr>
        <p:xfrm>
          <a:off x="2383693" y="3913029"/>
          <a:ext cx="8128002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215"/>
                <a:gridCol w="1308296"/>
                <a:gridCol w="1448972"/>
                <a:gridCol w="1406769"/>
                <a:gridCol w="1505243"/>
                <a:gridCol w="15365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ΕΤΗ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ΑΡΧΙΚΗ 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ΣΥΝΤ (%) ΑΠΟΣΒΕΣΗΣ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ΑΠΟΣΒΕΣΗ ΧΡΗΣΗΣ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ΣΥΝΟΛΙΚΗ ΑΠΟΣΒ.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ΑΝΑΠΟΣΒ. ΑΞΙΑ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1.600,00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1.600,00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2.400,00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1.200,00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2.800,00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1.200,00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800,00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3.600,00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400,00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3,999,99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0,01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*</a:t>
                      </a:r>
                      <a:endParaRPr lang="el-G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2868" y="12660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7.7. 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ΑΠΟΣΒΕΣΕΙΣ ΤΩΝ ΠΑΓΙΩΝ ΠΕΡΙΟΥΣΙΑΚΩΝ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477097" y="893848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3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Αύξουσα μέθοδος :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Η ετήσια απόσβεση αυξάνεται από έτος σε έτος με αύξηση του συντελεστή απόσβεσης.</a:t>
            </a:r>
            <a:endParaRPr lang="el-GR" sz="2000" u="sng" dirty="0" smtClean="0">
              <a:solidFill>
                <a:prstClr val="black"/>
              </a:solidFill>
              <a:latin typeface="Trade Gothic Next Light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603717" y="1772524"/>
            <a:ext cx="1001619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sz="2000" dirty="0" smtClean="0">
                <a:solidFill>
                  <a:prstClr val="black"/>
                </a:solidFill>
              </a:rPr>
              <a:t>Για το παράδειγμά μας, με υπολογιζόμενη διάρκεια ζωής </a:t>
            </a:r>
            <a:r>
              <a:rPr lang="el-GR" sz="2000" b="1" dirty="0" smtClean="0">
                <a:solidFill>
                  <a:prstClr val="black"/>
                </a:solidFill>
              </a:rPr>
              <a:t>4</a:t>
            </a:r>
            <a:r>
              <a:rPr lang="el-GR" sz="2000" dirty="0" smtClean="0">
                <a:solidFill>
                  <a:prstClr val="black"/>
                </a:solidFill>
              </a:rPr>
              <a:t> ετών :</a:t>
            </a:r>
          </a:p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sz="2000" dirty="0" smtClean="0">
                <a:solidFill>
                  <a:prstClr val="black"/>
                </a:solidFill>
              </a:rPr>
              <a:t>               1+2+3+4 = 10.</a:t>
            </a:r>
          </a:p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b="1" u="sng" dirty="0" smtClean="0">
                <a:solidFill>
                  <a:prstClr val="black"/>
                </a:solidFill>
              </a:rPr>
              <a:t>1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dirty="0" smtClean="0">
                <a:solidFill>
                  <a:prstClr val="black"/>
                </a:solidFill>
              </a:rPr>
              <a:t>: 4.000 * 1/10,    </a:t>
            </a:r>
            <a:r>
              <a:rPr lang="el-GR" b="1" u="sng" dirty="0" smtClean="0">
                <a:solidFill>
                  <a:prstClr val="black"/>
                </a:solidFill>
              </a:rPr>
              <a:t>2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dirty="0" smtClean="0">
                <a:solidFill>
                  <a:prstClr val="black"/>
                </a:solidFill>
              </a:rPr>
              <a:t>: 4.000 * 2/10,   </a:t>
            </a:r>
            <a:r>
              <a:rPr lang="el-GR" b="1" u="sng" dirty="0" smtClean="0">
                <a:solidFill>
                  <a:prstClr val="black"/>
                </a:solidFill>
              </a:rPr>
              <a:t>3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dirty="0" smtClean="0">
                <a:solidFill>
                  <a:prstClr val="black"/>
                </a:solidFill>
              </a:rPr>
              <a:t>: 4.000 * 3/10,   </a:t>
            </a:r>
            <a:r>
              <a:rPr lang="el-GR" b="1" u="sng" dirty="0" smtClean="0">
                <a:solidFill>
                  <a:prstClr val="black"/>
                </a:solidFill>
              </a:rPr>
              <a:t>4</a:t>
            </a:r>
            <a:r>
              <a:rPr lang="el-GR" b="1" u="sng" baseline="30000" dirty="0" smtClean="0">
                <a:solidFill>
                  <a:prstClr val="black"/>
                </a:solidFill>
              </a:rPr>
              <a:t>ο</a:t>
            </a:r>
            <a:r>
              <a:rPr lang="el-GR" b="1" u="sng" dirty="0" smtClean="0">
                <a:solidFill>
                  <a:prstClr val="black"/>
                </a:solidFill>
              </a:rPr>
              <a:t> έτος </a:t>
            </a:r>
            <a:r>
              <a:rPr lang="el-GR" dirty="0" smtClean="0">
                <a:solidFill>
                  <a:prstClr val="black"/>
                </a:solidFill>
              </a:rPr>
              <a:t>: 4.000 * 4/10</a:t>
            </a:r>
          </a:p>
        </p:txBody>
      </p:sp>
      <p:graphicFrame>
        <p:nvGraphicFramePr>
          <p:cNvPr id="14" name="13 - Πίνακας"/>
          <p:cNvGraphicFramePr>
            <a:graphicFrameLocks noGrp="1"/>
          </p:cNvGraphicFramePr>
          <p:nvPr/>
        </p:nvGraphicFramePr>
        <p:xfrm>
          <a:off x="2383693" y="3589465"/>
          <a:ext cx="8128002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215"/>
                <a:gridCol w="1308296"/>
                <a:gridCol w="1448972"/>
                <a:gridCol w="1406769"/>
                <a:gridCol w="1505243"/>
                <a:gridCol w="15365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ΕΤΗ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ΑΡΧΙΚΗ 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ΣΥΝΤ (%) ΑΠΟΣΒΕΣΗΣ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ΑΠΟΣΒΕΣΗ ΧΡΗΣΗΣ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ΣΥΝΟΛΙΚΗ ΑΠΟΣΒ. ΑΞΙΑ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ΑΝΑΠΟΣΒ. ΑΞΙΑ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400,00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400,00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3.600,00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800,00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1.200,00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2.800,00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1.200,00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2.400,00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1.600,00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4.000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4/10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1.599,99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3,999,99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0,01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*</a:t>
                      </a:r>
                      <a:endParaRPr lang="el-G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3545" y="1561517"/>
            <a:ext cx="91580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l-GR" sz="2400" dirty="0" smtClean="0">
                <a:latin typeface="Calibri" pitchFamily="34" charset="0"/>
                <a:cs typeface="Calibri" pitchFamily="34" charset="0"/>
              </a:rPr>
              <a:t>    Οι αποσβέσεις των πάγιων περιουσιακών στοιχείων, σύμφωνα με όσα προβλέπονται από τον νόμο, γίνονται με τη </a:t>
            </a:r>
            <a:r>
              <a:rPr lang="el-GR" sz="2400" b="1" dirty="0" smtClean="0">
                <a:latin typeface="Calibri" pitchFamily="34" charset="0"/>
                <a:cs typeface="Calibri" pitchFamily="34" charset="0"/>
              </a:rPr>
              <a:t>σταθερή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 μέθοδο.</a:t>
            </a:r>
          </a:p>
          <a:p>
            <a:pPr algn="just">
              <a:spcAft>
                <a:spcPts val="600"/>
              </a:spcAft>
            </a:pPr>
            <a:endParaRPr lang="el-GR" sz="24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l-GR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l-GR" sz="2400" b="1" dirty="0" smtClean="0">
                <a:latin typeface="Calibri" pitchFamily="34" charset="0"/>
                <a:cs typeface="Calibri" pitchFamily="34" charset="0"/>
              </a:rPr>
              <a:t>Εξαίρεση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 αποτελούν τα </a:t>
            </a:r>
            <a:r>
              <a:rPr lang="el-GR" sz="2400" u="sng" dirty="0" smtClean="0">
                <a:latin typeface="Calibri" pitchFamily="34" charset="0"/>
                <a:cs typeface="Calibri" pitchFamily="34" charset="0"/>
              </a:rPr>
              <a:t>μηχανήματα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 και ο λοιπός μηχανολογικός εξοπλισμός  που αποκτήθηκαν από 1/1/1993 και μετά.</a:t>
            </a:r>
          </a:p>
          <a:p>
            <a:pPr algn="just">
              <a:spcAft>
                <a:spcPts val="600"/>
              </a:spcAft>
            </a:pPr>
            <a:endParaRPr lang="el-GR" sz="24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l-GR" sz="2400" dirty="0" smtClean="0">
                <a:latin typeface="Calibri" pitchFamily="34" charset="0"/>
                <a:cs typeface="Calibri" pitchFamily="34" charset="0"/>
              </a:rPr>
              <a:t>     Αυτά αποσβένονται </a:t>
            </a:r>
            <a:r>
              <a:rPr lang="el-GR" sz="2400" u="sng" dirty="0" smtClean="0">
                <a:latin typeface="Calibri" pitchFamily="34" charset="0"/>
                <a:cs typeface="Calibri" pitchFamily="34" charset="0"/>
              </a:rPr>
              <a:t>είτε με τη σταθερή είτε με τη φθίνουσα 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μέθοδο(σταθερός συντελεστής πάνω στην αναπόσβεστη αξία).</a:t>
            </a:r>
          </a:p>
          <a:p>
            <a:pPr algn="just">
              <a:spcAft>
                <a:spcPts val="600"/>
              </a:spcAft>
            </a:pPr>
            <a:endParaRPr lang="el-GR" sz="2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l-GR" sz="2400" dirty="0" smtClean="0">
                <a:latin typeface="Calibri" pitchFamily="34" charset="0"/>
                <a:cs typeface="Calibri" pitchFamily="34" charset="0"/>
              </a:rPr>
              <a:t>     Η μέθοδος που θα επιλεγεί θα εφαρμόζεται </a:t>
            </a:r>
            <a:r>
              <a:rPr lang="el-GR" sz="2400" u="sng" dirty="0" smtClean="0">
                <a:latin typeface="Calibri" pitchFamily="34" charset="0"/>
                <a:cs typeface="Calibri" pitchFamily="34" charset="0"/>
              </a:rPr>
              <a:t>πάγια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1842868" y="12660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7.7. 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ΑΠΟΣΒΕΣΕΙΣ ΤΩΝ ΠΑΓΙΩΝ ΠΕΡΙΟΥΣΙΑΚΩΝ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8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115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81000" y="938782"/>
            <a:ext cx="11429999" cy="45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Υπάρχουν δύο τρόποι λογιστικής απεικόνισης των αποσβέσεων 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949" y="96977"/>
            <a:ext cx="11802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solidFill>
                  <a:srgbClr val="E5E8E8"/>
                </a:solidFill>
                <a:latin typeface="Calibri" pitchFamily="34" charset="0"/>
                <a:cs typeface="Calibri" pitchFamily="34" charset="0"/>
              </a:rPr>
              <a:t>7.7.3. </a:t>
            </a:r>
            <a:r>
              <a:rPr lang="el-GR" sz="2400" b="1" dirty="0" smtClean="0">
                <a:solidFill>
                  <a:srgbClr val="E5E8E8"/>
                </a:solidFill>
                <a:latin typeface="Corbel"/>
              </a:rPr>
              <a:t> ΛΟΓΙΣΤΙΚΗ  ΤΩΝ  ΑΠΟΣΒΕΣΕΩΝ  ΤΩΝ  ΠΑΓΙΩΝ  ΠΕΡΙΟΥΣΙΑΚΩΝ  ΣΤΟΙΧΕΙΩΝ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aphicFrame>
        <p:nvGraphicFramePr>
          <p:cNvPr id="11" name="10 - Πίνακας"/>
          <p:cNvGraphicFramePr>
            <a:graphicFrameLocks noGrp="1"/>
          </p:cNvGraphicFramePr>
          <p:nvPr/>
        </p:nvGraphicFramePr>
        <p:xfrm>
          <a:off x="590844" y="1535582"/>
          <a:ext cx="11057206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716"/>
                <a:gridCol w="4909625"/>
                <a:gridCol w="45438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ΤΡΟΠΟΣ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ΧΡΕΩΣΗ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ΠΙΣΤΩΣΗ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baseline="0" dirty="0" smtClean="0">
                          <a:latin typeface="Calibri" pitchFamily="34" charset="0"/>
                        </a:rPr>
                        <a:t>1.</a:t>
                      </a:r>
                      <a:r>
                        <a:rPr lang="el-GR" sz="2000" dirty="0" smtClean="0"/>
                        <a:t>  Άμεσος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Λογαριασμός  Απόσβεσης (οργανικό Έξοδο)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Λογαριασμός  Παγίου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baseline="0" dirty="0" smtClean="0">
                          <a:latin typeface="Calibri" pitchFamily="34" charset="0"/>
                        </a:rPr>
                        <a:t>2. </a:t>
                      </a:r>
                      <a:r>
                        <a:rPr lang="el-GR" sz="2000" dirty="0" smtClean="0"/>
                        <a:t>Έμμεσος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Λογαριασμός  Απόσβεσης (οργανικό Έξοδο)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Ο  Αντίθετος  Λογαριασμός  του  Παγίου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37"/>
          <p:cNvSpPr txBox="1"/>
          <p:nvPr/>
        </p:nvSpPr>
        <p:spPr>
          <a:xfrm>
            <a:off x="352865" y="2894189"/>
            <a:ext cx="11429999" cy="45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Παράδειγμα :</a:t>
            </a:r>
          </a:p>
        </p:txBody>
      </p:sp>
      <p:graphicFrame>
        <p:nvGraphicFramePr>
          <p:cNvPr id="14" name="13 - Πίνακας"/>
          <p:cNvGraphicFramePr>
            <a:graphicFrameLocks noGrp="1"/>
          </p:cNvGraphicFramePr>
          <p:nvPr/>
        </p:nvGraphicFramePr>
        <p:xfrm>
          <a:off x="520505" y="3420650"/>
          <a:ext cx="11057206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716"/>
                <a:gridCol w="4909625"/>
                <a:gridCol w="45438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ΤΡΟΠΟΣ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ΧΡΕΩΣΗ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ΠΙΣΤΩΣΗ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baseline="0" dirty="0" smtClean="0">
                          <a:latin typeface="Calibri" pitchFamily="34" charset="0"/>
                        </a:rPr>
                        <a:t>1.</a:t>
                      </a:r>
                      <a:r>
                        <a:rPr lang="el-GR" sz="2000" dirty="0" smtClean="0"/>
                        <a:t>  Άμεσος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Αποσβέσεις  Μεταφορικών  Μέσων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Μεταφορικά  Μέσα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baseline="0" dirty="0" smtClean="0">
                          <a:latin typeface="Calibri" pitchFamily="34" charset="0"/>
                        </a:rPr>
                        <a:t>2. </a:t>
                      </a:r>
                      <a:r>
                        <a:rPr lang="el-GR" sz="2000" dirty="0" smtClean="0"/>
                        <a:t>Έμμεσος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Αποσβέσεις  Μεταφορικών  Μέσων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Αποσβεσμένα  Μεταφορικά  Μέσα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37"/>
          <p:cNvSpPr txBox="1"/>
          <p:nvPr/>
        </p:nvSpPr>
        <p:spPr>
          <a:xfrm>
            <a:off x="381002" y="4990277"/>
            <a:ext cx="11196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Στην πράξη χρησιμοποιείται ο έμμεσος τρόπος, διότι με αυτόν</a:t>
            </a:r>
            <a:r>
              <a:rPr kumimoji="0" lang="el-GR" sz="22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μπορούμε να εμφανίζουμε τον λογαριασμό του παγίου με την αρχική του αξία, χωρίς τις αποσβέσεις.  Η μείωση από τις αποσβέσεις εμφανίζεται στον αντίθετο λογαριασμό.</a:t>
            </a:r>
            <a:endParaRPr kumimoji="0" lang="el-GR" sz="22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0804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odOverlayVTI" id="{85202D65-63D3-4793-A090-FA8DF18DC0BE}" vid="{91924FCD-E846-48AE-B233-F25A78D18B8D}"/>
    </a:ext>
  </a:extLst>
</a:theme>
</file>

<file path=ppt/theme/theme3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4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5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ortal_win32_DN_V3" id="{E9FDF70A-E247-4F49-9C0E-6AD845C43691}" vid="{BF28B221-EE61-4668-B95F-EFA93621CEC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1272</Words>
  <Application>Microsoft Office PowerPoint</Application>
  <PresentationFormat>Προσαρμογή</PresentationFormat>
  <Paragraphs>249</Paragraphs>
  <Slides>12</Slides>
  <Notes>6</Notes>
  <HiddenSlides>0</HiddenSlides>
  <MMClips>0</MMClips>
  <ScaleCrop>false</ScaleCrop>
  <HeadingPairs>
    <vt:vector size="4" baseType="variant">
      <vt:variant>
        <vt:lpstr>Θέμα</vt:lpstr>
      </vt:variant>
      <vt:variant>
        <vt:i4>7</vt:i4>
      </vt:variant>
      <vt:variant>
        <vt:lpstr>Τίτλοι διαφανειών</vt:lpstr>
      </vt:variant>
      <vt:variant>
        <vt:i4>12</vt:i4>
      </vt:variant>
    </vt:vector>
  </HeadingPairs>
  <TitlesOfParts>
    <vt:vector size="19" baseType="lpstr">
      <vt:lpstr>AngleLinesVTI</vt:lpstr>
      <vt:lpstr>ModOverlayVTI</vt:lpstr>
      <vt:lpstr>Refined Monochrome</vt:lpstr>
      <vt:lpstr>light_modernist</vt:lpstr>
      <vt:lpstr>Μπλε σχέδιο με ζώνες 16x9</vt:lpstr>
      <vt:lpstr>Facet</vt:lpstr>
      <vt:lpstr>1_Portal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Τ Ε Λ Ο Σ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Polux Karamouzas</cp:lastModifiedBy>
  <cp:revision>87</cp:revision>
  <dcterms:created xsi:type="dcterms:W3CDTF">2025-09-13T04:34:18Z</dcterms:created>
  <dcterms:modified xsi:type="dcterms:W3CDTF">2026-03-29T09:50:19Z</dcterms:modified>
</cp:coreProperties>
</file>